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5"/>
  </p:notesMasterIdLst>
  <p:sldIdLst>
    <p:sldId id="256" r:id="rId4"/>
    <p:sldId id="257" r:id="rId5"/>
    <p:sldId id="274" r:id="rId6"/>
    <p:sldId id="275" r:id="rId7"/>
    <p:sldId id="276" r:id="rId8"/>
    <p:sldId id="277" r:id="rId9"/>
    <p:sldId id="278" r:id="rId10"/>
    <p:sldId id="260" r:id="rId11"/>
    <p:sldId id="270" r:id="rId12"/>
    <p:sldId id="271" r:id="rId13"/>
    <p:sldId id="272" r:id="rId14"/>
    <p:sldId id="273" r:id="rId15"/>
    <p:sldId id="261" r:id="rId16"/>
    <p:sldId id="262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55" autoAdjust="0"/>
    <p:restoredTop sz="94660"/>
  </p:normalViewPr>
  <p:slideViewPr>
    <p:cSldViewPr>
      <p:cViewPr varScale="1">
        <p:scale>
          <a:sx n="107" d="100"/>
          <a:sy n="107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1ADF0-D8E0-405B-A130-4AEE3CE9A7EB}" type="datetimeFigureOut">
              <a:rPr lang="nl-NL" smtClean="0"/>
              <a:t>4-5-2012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BE4D3-F08A-4F58-956A-7137668F48E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655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BE4D3-F08A-4F58-956A-7137668F48E5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BE4D3-F08A-4F58-956A-7137668F48E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35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619250"/>
            <a:ext cx="5616575" cy="147002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238500"/>
            <a:ext cx="5113337" cy="55086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6F16340-71BD-473D-B667-F2E713B799B0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215900"/>
            <a:ext cx="2005012" cy="5343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215900"/>
            <a:ext cx="5867400" cy="5343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D573C86-5754-41E5-A111-1D2DBBDB15F5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35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7" name="Picture 11" descr="foto oranj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125538"/>
            <a:ext cx="357187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6" name="Picture 10" descr="orange tit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619250"/>
            <a:ext cx="5616575" cy="147002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238500"/>
            <a:ext cx="5113337" cy="55086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FFC8F59C-F68C-4E93-92AF-B7B08A2DB4F4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B0B082A-B8D2-46E6-8A88-145A4104AC7D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068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1CB982B8-32F9-4791-A695-F7C003C1C2F9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403ECD5-F4DE-48D3-9443-2C42F89BF999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73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19537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600200"/>
            <a:ext cx="3921125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C0409FA2-5931-4882-8C51-C7E3AB683E27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46DF3E-5203-44DF-9197-229B41C4E8E7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381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4AC33C01-C2FC-4C39-849B-A742E0AD31A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FE7F970-FDC0-4C51-B2F0-0EABBAE03992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238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F50F9638-E0C0-4231-8F0A-135B7304061A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DB28BB1-2AD8-4388-BAC8-6913796A8E19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1871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1DA9AD74-9E39-4EB8-B1FA-98BB4870764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DA9B79E-8794-4164-ADA6-F6BF04726B9B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201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C101F2D0-975A-4C60-B5CC-7BE17866E874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FC02257-E953-427F-BDE7-FAB3BCB0505E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58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3E6566F-E180-4AF2-9369-0878821C2DE2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87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9C2F840B-6886-4B1D-AAD2-03F5C7AB7DF9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CE95045-CA19-4AA4-880A-5BC9594C6059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046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4DB089F9-7BF4-4FE6-B5D9-E71273FAC744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3D8A770-7DED-4AC9-A70D-0BCBA9ED581D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034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215900"/>
            <a:ext cx="2005012" cy="5522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215900"/>
            <a:ext cx="5867400" cy="5522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B128F60D-CB52-44D7-AB39-E7FAB7B48FBF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E46A408-64D1-4DB9-AE78-022CDCCA6523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626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619250"/>
            <a:ext cx="5616575" cy="147002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2201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238500"/>
            <a:ext cx="5113337" cy="55086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ACAA22D2-D434-4CA1-B13F-4CE4EE936639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BF0C7C3-2F65-4764-B273-C0EA73D363E4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2072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8B0AD7EB-5038-405F-8112-7C4240FC2D96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D8A7C74-EDD8-4A5F-B3EE-FF85DCD3925D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431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19537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600200"/>
            <a:ext cx="3921125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95407FE1-FDC6-492A-82F0-00B0DC506147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9BA6E41-148E-4B2E-B9A6-63BEE2E5B1E9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72518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1352A074-46E8-4BFC-ADA7-EB189FFEB0F5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FF09D3F-6559-46BC-9C25-512EB4334252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2537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0E776794-21E7-426A-A130-79EEC32C51FB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7D0CE04-9628-488A-BB3B-487D738D9123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7461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3BC1615D-941D-4C36-B1BC-F6076CAA4485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8E0DE70-8194-44DA-A786-96ECAB3DF4FF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17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5D840D0-103B-4321-99A3-1AD128CF0522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03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34308E02-7551-4A67-93B0-AE90AAB0CEEE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D229AC1-CF0B-4DA9-9180-4956EF4E2032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70497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955B1B85-D776-404A-8F66-BD3A7A914FC8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DE12CE3-AD60-41CA-974B-E38548130A08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0147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57ADA8F7-97C1-498A-A228-4508F06A643F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2E15DE8-F9B3-4FE1-AA52-F8529A7094E3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6891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0988" y="215900"/>
            <a:ext cx="2005012" cy="5522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1188" y="215900"/>
            <a:ext cx="5867400" cy="5522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PAGE </a:t>
            </a:r>
            <a:fld id="{B4165B78-585F-44FB-AA3C-9A67A7863278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DE71BFB-D438-429F-B270-452204CF9F43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26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3921125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1600200"/>
            <a:ext cx="3921125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E88E17B-F869-4FF9-B29D-BB0C17FB2B9C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4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26305BF-123A-43A6-877C-81EAC1EED170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7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E34CDBB-2AB7-42B9-81B3-4F5ED7C66F90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1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0380BBA-C32F-43FC-BB45-593B1ECF9DEB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2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533B9E5-CD0D-41EF-8F76-B10999370234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43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0A4DD4C-1B75-4C80-BBE1-5BFCDDAD0681}" type="datetime1">
              <a:rPr lang="nl-NL" smtClean="0"/>
              <a:t>4-5-2012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6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8" name="Picture 16" descr="orange ba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07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15900"/>
            <a:ext cx="802481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548438"/>
            <a:ext cx="3598862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smtClean="0"/>
              <a:t>/ Mechanical Engineering</a:t>
            </a:r>
            <a:endParaRPr lang="en-US"/>
          </a:p>
        </p:txBody>
      </p:sp>
      <p:pic>
        <p:nvPicPr>
          <p:cNvPr id="23562" name="Picture 10" descr="date ba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408738"/>
            <a:ext cx="21240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48438"/>
            <a:ext cx="6096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fld id="{A956D563-0A17-45A3-9D6A-1074FA63CA6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3564" name="Picture 12" descr="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5978525"/>
            <a:ext cx="2030412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7925" y="6548438"/>
            <a:ext cx="6477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fld id="{52BF6248-086C-44A4-B72E-243B4C1083A1}" type="datetime1">
              <a:rPr lang="nl-NL" smtClean="0"/>
              <a:t>4-5-2012</a:t>
            </a:fld>
            <a:endParaRPr lang="en-US"/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7994650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 b="1">
          <a:solidFill>
            <a:schemeClr val="tx1"/>
          </a:solidFill>
          <a:latin typeface="+mn-lt"/>
        </a:defRPr>
      </a:lvl2pPr>
      <a:lvl3pPr marL="809625" indent="-2651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3pPr>
      <a:lvl4pPr marL="1090613" indent="-2794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4pPr>
      <a:lvl5pPr marL="13493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5pPr>
      <a:lvl6pPr marL="18065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6pPr>
      <a:lvl7pPr marL="22637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7pPr>
      <a:lvl8pPr marL="27209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8pPr>
      <a:lvl9pPr marL="3178175" indent="-2571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9" name="Picture 17" descr="orange ba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07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61" name="Picture 9" descr="date ba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408738"/>
            <a:ext cx="21240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15900"/>
            <a:ext cx="802481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548438"/>
            <a:ext cx="3598862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48438"/>
            <a:ext cx="6096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r>
              <a:rPr lang="nl-NL"/>
              <a:t>PAGE </a:t>
            </a:r>
            <a:fld id="{15A157E1-8773-4073-9F45-3DE290A4DBB4}" type="slidenum">
              <a:rPr lang="nl-NL"/>
              <a:pPr/>
              <a:t>‹#›</a:t>
            </a:fld>
            <a:endParaRPr lang="nl-NL"/>
          </a:p>
        </p:txBody>
      </p:sp>
      <p:pic>
        <p:nvPicPr>
          <p:cNvPr id="49163" name="Picture 11" descr="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5978525"/>
            <a:ext cx="2030412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6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7925" y="6548438"/>
            <a:ext cx="6477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fld id="{89FD2D71-7C2F-456C-A63D-8509ECF5A44F}" type="datetime1">
              <a:rPr lang="nl-NL" smtClean="0"/>
              <a:t>4-5-2012</a:t>
            </a:fld>
            <a:endParaRPr lang="nl-NL"/>
          </a:p>
        </p:txBody>
      </p:sp>
      <p:sp>
        <p:nvSpPr>
          <p:cNvPr id="491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7993062" cy="413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34988" indent="-2651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 b="1">
          <a:solidFill>
            <a:schemeClr val="tx1"/>
          </a:solidFill>
          <a:latin typeface="+mn-lt"/>
        </a:defRPr>
      </a:lvl2pPr>
      <a:lvl3pPr marL="814388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3pPr>
      <a:lvl4pPr marL="1069975" indent="-254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4pPr>
      <a:lvl5pPr marL="13493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5pPr>
      <a:lvl6pPr marL="18065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6pPr>
      <a:lvl7pPr marL="22637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7pPr>
      <a:lvl8pPr marL="27209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8pPr>
      <a:lvl9pPr marL="31781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47" name="Picture 11" descr="orange ba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075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138" name="Picture 2" descr="date ba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6408738"/>
            <a:ext cx="21240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15900"/>
            <a:ext cx="802481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219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548438"/>
            <a:ext cx="3598862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219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48438"/>
            <a:ext cx="6096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r>
              <a:rPr lang="nl-NL"/>
              <a:t>PAGE </a:t>
            </a:r>
            <a:fld id="{3CAF36F9-8FAC-4D5C-BC88-B6B1B8D5A3DB}" type="slidenum">
              <a:rPr lang="nl-NL"/>
              <a:pPr/>
              <a:t>‹#›</a:t>
            </a:fld>
            <a:endParaRPr lang="nl-NL"/>
          </a:p>
        </p:txBody>
      </p:sp>
      <p:pic>
        <p:nvPicPr>
          <p:cNvPr id="219143" name="Picture 7" descr="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5978525"/>
            <a:ext cx="2030412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91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7925" y="6548438"/>
            <a:ext cx="64770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tx2"/>
                </a:solidFill>
              </a:defRPr>
            </a:lvl1pPr>
          </a:lstStyle>
          <a:p>
            <a:fld id="{20820E82-5AD4-4FDC-A113-60CD4C36E240}" type="datetime1">
              <a:rPr lang="nl-NL" smtClean="0"/>
              <a:t>4-5-2012</a:t>
            </a:fld>
            <a:endParaRPr lang="nl-NL"/>
          </a:p>
        </p:txBody>
      </p:sp>
      <p:sp>
        <p:nvSpPr>
          <p:cNvPr id="21914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7993062" cy="413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534988" indent="-2651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 b="1">
          <a:solidFill>
            <a:schemeClr val="tx1"/>
          </a:solidFill>
          <a:latin typeface="+mn-lt"/>
        </a:defRPr>
      </a:lvl2pPr>
      <a:lvl3pPr marL="814388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3pPr>
      <a:lvl4pPr marL="1069975" indent="-2540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4pPr>
      <a:lvl5pPr marL="13493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5pPr>
      <a:lvl6pPr marL="18065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6pPr>
      <a:lvl7pPr marL="22637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7pPr>
      <a:lvl8pPr marL="27209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8pPr>
      <a:lvl9pPr marL="3178175" indent="-2778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−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Embedded Motion Control</a:t>
            </a:r>
            <a:br>
              <a:rPr lang="nl-NL" dirty="0" smtClean="0"/>
            </a:br>
            <a:r>
              <a:rPr lang="nl-NL" dirty="0" smtClean="0"/>
              <a:t>4K450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Lecture 2 – Chapter 4: </a:t>
            </a:r>
          </a:p>
          <a:p>
            <a:r>
              <a:rPr lang="nl-NL" i="1" dirty="0" smtClean="0"/>
              <a:t>Introduction to real-time operating systems</a:t>
            </a:r>
          </a:p>
          <a:p>
            <a:endParaRPr lang="nl-NL" dirty="0"/>
          </a:p>
          <a:p>
            <a:r>
              <a:rPr lang="nl-NL" dirty="0" smtClean="0"/>
              <a:t>Group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05"/>
          <a:stretch/>
        </p:blipFill>
        <p:spPr>
          <a:xfrm>
            <a:off x="5652120" y="1268760"/>
            <a:ext cx="349188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Context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Task Control Block (TCB) is data structure for a task</a:t>
            </a:r>
          </a:p>
          <a:p>
            <a:r>
              <a:rPr lang="nl-NL" dirty="0" smtClean="0"/>
              <a:t>When the kernel switches from one task to another:</a:t>
            </a:r>
          </a:p>
          <a:p>
            <a:pPr lvl="1"/>
            <a:r>
              <a:rPr lang="nl-NL" dirty="0" smtClean="0"/>
              <a:t>It saves task 1s context info in its TCB</a:t>
            </a:r>
          </a:p>
          <a:p>
            <a:pPr lvl="1"/>
            <a:r>
              <a:rPr lang="nl-NL" dirty="0" smtClean="0"/>
              <a:t>It loads task 2s info from its TCB, this becomes current</a:t>
            </a:r>
          </a:p>
          <a:p>
            <a:pPr lvl="1"/>
            <a:r>
              <a:rPr lang="nl-NL" dirty="0" smtClean="0"/>
              <a:t>Context of task 1 is frozen until scheduler switches to task 1 again</a:t>
            </a:r>
          </a:p>
          <a:p>
            <a:r>
              <a:rPr lang="nl-NL" dirty="0" smtClean="0"/>
              <a:t>Context switch time</a:t>
            </a:r>
          </a:p>
          <a:p>
            <a:pPr lvl="1"/>
            <a:r>
              <a:rPr lang="nl-NL" dirty="0" smtClean="0"/>
              <a:t>Time it takes for scheduler to switch between tasks</a:t>
            </a:r>
          </a:p>
          <a:p>
            <a:pPr lvl="1"/>
            <a:r>
              <a:rPr lang="nl-NL" dirty="0" smtClean="0"/>
              <a:t>Relatively insignificant, but excessive switching incurs unnecessary performance overhead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AF7E99E-5A2D-40CE-B60F-3EBA368BE747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9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Dispatcher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Performs the context switching and changes the flow of execution</a:t>
            </a:r>
          </a:p>
          <a:p>
            <a:r>
              <a:rPr lang="nl-NL" dirty="0" smtClean="0"/>
              <a:t>Passes the flow of execution (control) through either an application task, through an ISR or through the kernel</a:t>
            </a:r>
          </a:p>
          <a:p>
            <a:r>
              <a:rPr lang="nl-NL" dirty="0" smtClean="0"/>
              <a:t>Which task should be executed is determined by the scheduling algorithm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D7C0AA1-C1F8-484A-B723-502B720569A4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Scheduling</a:t>
            </a:r>
            <a:r>
              <a:rPr lang="nl-NL" dirty="0" smtClean="0"/>
              <a:t> </a:t>
            </a:r>
            <a:r>
              <a:rPr lang="nl-NL" dirty="0" err="1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Scheduling</a:t>
            </a:r>
            <a:r>
              <a:rPr lang="nl-NL" dirty="0" smtClean="0"/>
              <a:t> </a:t>
            </a:r>
            <a:r>
              <a:rPr lang="nl-NL" dirty="0" err="1" smtClean="0"/>
              <a:t>algorithms</a:t>
            </a:r>
            <a:r>
              <a:rPr lang="nl-NL" dirty="0" smtClean="0"/>
              <a:t> support 256 priority levels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Preemptive</a:t>
            </a:r>
            <a:r>
              <a:rPr lang="nl-NL" dirty="0" smtClean="0"/>
              <a:t> priority-</a:t>
            </a:r>
            <a:r>
              <a:rPr lang="nl-NL" dirty="0" err="1" smtClean="0"/>
              <a:t>based</a:t>
            </a:r>
            <a:r>
              <a:rPr lang="nl-NL" dirty="0" smtClean="0"/>
              <a:t> </a:t>
            </a:r>
            <a:r>
              <a:rPr lang="nl-NL" dirty="0" err="1" smtClean="0"/>
              <a:t>scheduling</a:t>
            </a:r>
            <a:endParaRPr lang="nl-NL" dirty="0" smtClean="0"/>
          </a:p>
          <a:p>
            <a:pPr lvl="1"/>
            <a:r>
              <a:rPr lang="nl-NL" dirty="0" smtClean="0"/>
              <a:t>Scheduling of tasks with </a:t>
            </a:r>
            <a:endParaRPr lang="nl-NL" dirty="0" smtClean="0"/>
          </a:p>
          <a:p>
            <a:pPr marL="269875" lvl="1" indent="0">
              <a:buNone/>
            </a:pPr>
            <a:r>
              <a:rPr lang="nl-NL" dirty="0" smtClean="0"/>
              <a:t>   different </a:t>
            </a:r>
            <a:r>
              <a:rPr lang="nl-NL" dirty="0" smtClean="0"/>
              <a:t>priority levels</a:t>
            </a:r>
          </a:p>
          <a:p>
            <a:pPr marL="269875" lvl="1" indent="0">
              <a:buNone/>
            </a:pPr>
            <a:endParaRPr lang="nl-NL" dirty="0" smtClean="0"/>
          </a:p>
          <a:p>
            <a:r>
              <a:rPr lang="nl-NL" dirty="0" err="1" smtClean="0"/>
              <a:t>Round-robin</a:t>
            </a:r>
            <a:r>
              <a:rPr lang="nl-NL" dirty="0" smtClean="0"/>
              <a:t> </a:t>
            </a:r>
            <a:r>
              <a:rPr lang="nl-NL" dirty="0" err="1" smtClean="0"/>
              <a:t>scheduling</a:t>
            </a:r>
            <a:endParaRPr lang="nl-NL" dirty="0" smtClean="0"/>
          </a:p>
          <a:p>
            <a:pPr lvl="1"/>
            <a:r>
              <a:rPr lang="nl-NL" dirty="0" err="1" smtClean="0"/>
              <a:t>Scheduling</a:t>
            </a:r>
            <a:r>
              <a:rPr lang="nl-NL" dirty="0" smtClean="0"/>
              <a:t> of </a:t>
            </a:r>
            <a:r>
              <a:rPr lang="nl-NL" dirty="0" err="1" smtClean="0"/>
              <a:t>tasks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equal</a:t>
            </a:r>
            <a:r>
              <a:rPr lang="nl-NL" dirty="0" smtClean="0"/>
              <a:t> priority levels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F1E30BC-21F4-4620-AD9A-5DCBDBEC4AD3}" type="datetime1">
              <a:rPr lang="nl-NL" smtClean="0"/>
              <a:t>4-5-2012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901012"/>
            <a:ext cx="3747087" cy="152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38" y="3000158"/>
            <a:ext cx="3767678" cy="144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52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Building </a:t>
            </a:r>
            <a:r>
              <a:rPr lang="nl-NL" dirty="0" err="1" smtClean="0"/>
              <a:t>blocks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application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endParaRPr lang="nl-NL" dirty="0" smtClean="0"/>
          </a:p>
          <a:p>
            <a:r>
              <a:rPr lang="nl-NL" dirty="0" smtClean="0"/>
              <a:t>Taks</a:t>
            </a:r>
          </a:p>
          <a:p>
            <a:pPr lvl="1"/>
            <a:r>
              <a:rPr lang="nl-NL" dirty="0" smtClean="0"/>
              <a:t>Concurrent </a:t>
            </a:r>
            <a:r>
              <a:rPr lang="nl-NL" dirty="0" err="1" smtClean="0"/>
              <a:t>and</a:t>
            </a:r>
            <a:r>
              <a:rPr lang="nl-NL" dirty="0" smtClean="0"/>
              <a:t> independent </a:t>
            </a:r>
            <a:r>
              <a:rPr lang="nl-NL" dirty="0" err="1" smtClean="0"/>
              <a:t>threads</a:t>
            </a:r>
            <a:r>
              <a:rPr lang="nl-NL" dirty="0" smtClean="0"/>
              <a:t> of </a:t>
            </a:r>
            <a:r>
              <a:rPr lang="nl-NL" dirty="0" err="1" smtClean="0"/>
              <a:t>execution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err="1" smtClean="0"/>
              <a:t>Semaphores</a:t>
            </a:r>
            <a:endParaRPr lang="nl-NL" dirty="0" smtClean="0"/>
          </a:p>
          <a:p>
            <a:pPr lvl="1"/>
            <a:r>
              <a:rPr lang="nl-NL" dirty="0" err="1" smtClean="0"/>
              <a:t>Chapter</a:t>
            </a:r>
            <a:r>
              <a:rPr lang="nl-NL" dirty="0" smtClean="0"/>
              <a:t> 7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Message Queues</a:t>
            </a:r>
          </a:p>
          <a:p>
            <a:pPr lvl="1"/>
            <a:r>
              <a:rPr lang="nl-NL" dirty="0" smtClean="0"/>
              <a:t>Buffer-</a:t>
            </a:r>
            <a:r>
              <a:rPr lang="nl-NL" dirty="0" err="1" smtClean="0"/>
              <a:t>like</a:t>
            </a:r>
            <a:r>
              <a:rPr lang="nl-NL" dirty="0" smtClean="0"/>
              <a:t> data </a:t>
            </a:r>
            <a:r>
              <a:rPr lang="nl-NL" dirty="0" err="1" smtClean="0"/>
              <a:t>structures</a:t>
            </a:r>
            <a:endParaRPr lang="nl-NL" b="1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B21E406-1845-4321-B70D-A64E4B8F8C77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4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Application </a:t>
            </a:r>
            <a:r>
              <a:rPr lang="nl-NL" dirty="0" err="1" smtClean="0"/>
              <a:t>programming</a:t>
            </a:r>
            <a:r>
              <a:rPr lang="nl-NL" dirty="0" smtClean="0"/>
              <a:t> interface (API) calls</a:t>
            </a:r>
          </a:p>
          <a:p>
            <a:pPr lvl="1"/>
            <a:r>
              <a:rPr lang="nl-NL" dirty="0" smtClean="0"/>
              <a:t>Bios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Operations on </a:t>
            </a:r>
            <a:r>
              <a:rPr lang="nl-NL" dirty="0" err="1" smtClean="0"/>
              <a:t>kernel</a:t>
            </a:r>
            <a:r>
              <a:rPr lang="nl-NL" dirty="0" smtClean="0"/>
              <a:t> </a:t>
            </a:r>
            <a:r>
              <a:rPr lang="nl-NL" dirty="0" err="1" smtClean="0"/>
              <a:t>objects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General:</a:t>
            </a:r>
          </a:p>
          <a:p>
            <a:pPr lvl="1"/>
            <a:r>
              <a:rPr lang="nl-NL" dirty="0" smtClean="0"/>
              <a:t>Timer management</a:t>
            </a:r>
          </a:p>
          <a:p>
            <a:pPr lvl="1"/>
            <a:r>
              <a:rPr lang="nl-NL" dirty="0" err="1" smtClean="0"/>
              <a:t>Interrupt</a:t>
            </a:r>
            <a:r>
              <a:rPr lang="nl-NL" dirty="0" smtClean="0"/>
              <a:t> handling</a:t>
            </a:r>
          </a:p>
          <a:p>
            <a:pPr lvl="1"/>
            <a:r>
              <a:rPr lang="nl-NL" dirty="0" smtClean="0"/>
              <a:t>Device I/O</a:t>
            </a:r>
          </a:p>
          <a:p>
            <a:pPr lvl="1"/>
            <a:r>
              <a:rPr lang="nl-NL" smtClean="0"/>
              <a:t>Memory management</a:t>
            </a:r>
            <a:endParaRPr lang="nl-NL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BBC5CE5-AE03-48A4-8EC5-76D0E0854FB5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6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Reliability</a:t>
            </a:r>
          </a:p>
          <a:p>
            <a:r>
              <a:rPr lang="nl-NL" dirty="0" smtClean="0"/>
              <a:t>Predictability</a:t>
            </a:r>
          </a:p>
          <a:p>
            <a:r>
              <a:rPr lang="nl-NL" dirty="0" smtClean="0"/>
              <a:t>Performance</a:t>
            </a:r>
          </a:p>
          <a:p>
            <a:r>
              <a:rPr lang="nl-NL" dirty="0" smtClean="0"/>
              <a:t>Compactness</a:t>
            </a:r>
          </a:p>
          <a:p>
            <a:r>
              <a:rPr lang="nl-NL" dirty="0" smtClean="0"/>
              <a:t>Scalability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FDC2D0A-35F0-465A-B897-1601DB918154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Reliability</a:t>
            </a:r>
          </a:p>
          <a:p>
            <a:pPr lvl="1"/>
            <a:r>
              <a:rPr lang="nl-NL" dirty="0" smtClean="0"/>
              <a:t>Different degrees</a:t>
            </a:r>
          </a:p>
          <a:p>
            <a:pPr lvl="1"/>
            <a:r>
              <a:rPr lang="nl-NL" dirty="0" smtClean="0"/>
              <a:t>Downtime per year,</a:t>
            </a:r>
          </a:p>
          <a:p>
            <a:pPr lvl="1">
              <a:buNone/>
            </a:pPr>
            <a:r>
              <a:rPr lang="nl-NL" dirty="0"/>
              <a:t> </a:t>
            </a:r>
            <a:r>
              <a:rPr lang="nl-NL" dirty="0" smtClean="0"/>
              <a:t>   availability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Predictability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Performance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Compactness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Scalability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67944" y="1718816"/>
          <a:ext cx="4824536" cy="1854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12268"/>
                <a:gridCol w="2412268"/>
              </a:tblGrid>
              <a:tr h="39116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2"/>
                          </a:solidFill>
                        </a:rPr>
                        <a:t>Number of 9s</a:t>
                      </a:r>
                      <a:endParaRPr lang="nl-NL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2"/>
                          </a:solidFill>
                        </a:rPr>
                        <a:t>Downtime per year</a:t>
                      </a:r>
                      <a:endParaRPr lang="nl-NL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nl-NL" dirty="0" smtClean="0"/>
                        <a:t>3 Nines (99.9%)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~9</a:t>
                      </a:r>
                      <a:r>
                        <a:rPr lang="nl-NL" baseline="0" dirty="0" smtClean="0"/>
                        <a:t> hours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nl-NL" dirty="0" smtClean="0"/>
                        <a:t>4 Nines (99.99%)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~1 hour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nl-NL" dirty="0" smtClean="0"/>
                        <a:t>5 Nines (99.999%)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~5</a:t>
                      </a:r>
                      <a:r>
                        <a:rPr lang="nl-NL" baseline="0" dirty="0" smtClean="0"/>
                        <a:t> minutes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nl-NL" dirty="0" smtClean="0"/>
                        <a:t>6 Nines (99.9999%)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~31 seconds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E6B1FE0-BA81-4990-BB73-51AB1345DCDC}" type="datetime1">
              <a:rPr lang="nl-NL" smtClean="0"/>
              <a:t>4-5-2012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Reliability</a:t>
            </a:r>
          </a:p>
          <a:p>
            <a:r>
              <a:rPr lang="nl-NL" dirty="0" smtClean="0"/>
              <a:t>Predictability</a:t>
            </a:r>
          </a:p>
          <a:p>
            <a:pPr lvl="1"/>
            <a:r>
              <a:rPr lang="nl-NL" dirty="0" smtClean="0"/>
              <a:t>Deterministic RTOS</a:t>
            </a:r>
          </a:p>
          <a:p>
            <a:pPr lvl="1"/>
            <a:r>
              <a:rPr lang="nl-NL" dirty="0" smtClean="0"/>
              <a:t>Small variance of response times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Performance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Compactness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Scalability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E6C487E-E29E-4E00-A145-96C677F58F03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Reliability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Predictability</a:t>
            </a:r>
          </a:p>
          <a:p>
            <a:r>
              <a:rPr lang="nl-NL" dirty="0" smtClean="0"/>
              <a:t>Performance</a:t>
            </a:r>
          </a:p>
          <a:p>
            <a:pPr lvl="1"/>
            <a:r>
              <a:rPr lang="nl-NL" dirty="0" smtClean="0"/>
              <a:t>Meet time requirements</a:t>
            </a:r>
          </a:p>
          <a:p>
            <a:pPr lvl="1"/>
            <a:r>
              <a:rPr lang="nl-NL" dirty="0" smtClean="0"/>
              <a:t>Million Instructions Per Second (MIPS)</a:t>
            </a:r>
          </a:p>
          <a:p>
            <a:pPr lvl="1"/>
            <a:r>
              <a:rPr lang="nl-NL" dirty="0" smtClean="0"/>
              <a:t>Throughput: rate, bps</a:t>
            </a:r>
          </a:p>
          <a:p>
            <a:pPr lvl="1"/>
            <a:r>
              <a:rPr lang="nl-NL" dirty="0" smtClean="0"/>
              <a:t>Call-by-call basis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Compactness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Scalability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B82CC93-8DE9-47A9-A2EF-924C04D53FCB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Reliability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Predictability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Performance</a:t>
            </a:r>
          </a:p>
          <a:p>
            <a:r>
              <a:rPr lang="nl-NL" dirty="0" smtClean="0"/>
              <a:t>Compactness</a:t>
            </a:r>
          </a:p>
          <a:p>
            <a:pPr lvl="1"/>
            <a:r>
              <a:rPr lang="nl-NL" dirty="0" smtClean="0"/>
              <a:t>Application design constraints</a:t>
            </a:r>
          </a:p>
          <a:p>
            <a:pPr lvl="1"/>
            <a:r>
              <a:rPr lang="nl-NL" dirty="0" smtClean="0"/>
              <a:t>Cost constraints</a:t>
            </a:r>
          </a:p>
          <a:p>
            <a:pPr lvl="1"/>
            <a:r>
              <a:rPr lang="nl-NL" dirty="0" smtClean="0"/>
              <a:t>RTOS memory footprint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Scalability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224FC78-D3CC-4ED6-ABC7-86AEF3F28728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Real-time operating systems (RTOS)</a:t>
            </a:r>
          </a:p>
          <a:p>
            <a:r>
              <a:rPr lang="nl-NL" dirty="0" smtClean="0"/>
              <a:t>A brief </a:t>
            </a:r>
            <a:r>
              <a:rPr lang="nl-NL" dirty="0" err="1" smtClean="0"/>
              <a:t>history</a:t>
            </a:r>
            <a:r>
              <a:rPr lang="nl-NL" dirty="0" smtClean="0"/>
              <a:t> of operating systems</a:t>
            </a:r>
          </a:p>
          <a:p>
            <a:r>
              <a:rPr lang="nl-NL" dirty="0" smtClean="0"/>
              <a:t>A definition of a RTOS</a:t>
            </a:r>
          </a:p>
          <a:p>
            <a:r>
              <a:rPr lang="nl-NL" dirty="0" err="1" smtClean="0"/>
              <a:t>Scheduler</a:t>
            </a:r>
            <a:endParaRPr lang="nl-NL" dirty="0" smtClean="0"/>
          </a:p>
          <a:p>
            <a:r>
              <a:rPr lang="nl-NL" dirty="0" err="1" smtClean="0"/>
              <a:t>Objects</a:t>
            </a:r>
            <a:endParaRPr lang="nl-NL" dirty="0" smtClean="0"/>
          </a:p>
          <a:p>
            <a:r>
              <a:rPr lang="nl-NL" dirty="0" smtClean="0"/>
              <a:t>Services</a:t>
            </a:r>
          </a:p>
          <a:p>
            <a:r>
              <a:rPr lang="nl-NL" dirty="0" smtClean="0"/>
              <a:t>Key characteristics</a:t>
            </a:r>
          </a:p>
          <a:p>
            <a:r>
              <a:rPr lang="nl-NL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dirty="0" smtClean="0"/>
              <a:t>PAGE </a:t>
            </a:r>
            <a:fld id="{FFC8F59C-F68C-4E93-92AF-B7B08A2DB4F4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FE97836-82F2-4CC5-A9FF-21E758F0F8DD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2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Key Characteristics of an RTOS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Reliability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Predictability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Performance</a:t>
            </a:r>
          </a:p>
          <a:p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Compactness</a:t>
            </a:r>
          </a:p>
          <a:p>
            <a:r>
              <a:rPr lang="nl-NL" dirty="0" smtClean="0"/>
              <a:t>Scalability</a:t>
            </a:r>
          </a:p>
          <a:p>
            <a:pPr lvl="1"/>
            <a:r>
              <a:rPr lang="nl-NL" dirty="0" smtClean="0"/>
              <a:t>Meet application-specific requirements</a:t>
            </a:r>
          </a:p>
          <a:p>
            <a:pPr lvl="1"/>
            <a:r>
              <a:rPr lang="nl-NL" dirty="0" smtClean="0"/>
              <a:t>Save time and money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5510365-296C-4FC9-A457-C7CA7CDAD9DB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Summary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RTOS vs GPOS</a:t>
            </a:r>
          </a:p>
          <a:p>
            <a:r>
              <a:rPr lang="nl-NL" dirty="0" smtClean="0"/>
              <a:t>RTOS definition</a:t>
            </a:r>
          </a:p>
          <a:p>
            <a:pPr lvl="1"/>
            <a:r>
              <a:rPr lang="nl-NL" sz="2400" dirty="0" smtClean="0"/>
              <a:t>Schedule execution, manage system resources, provide foundation</a:t>
            </a:r>
          </a:p>
          <a:p>
            <a:r>
              <a:rPr lang="nl-NL" dirty="0" smtClean="0"/>
              <a:t>Kernels</a:t>
            </a:r>
          </a:p>
          <a:p>
            <a:pPr lvl="1"/>
            <a:r>
              <a:rPr lang="nl-NL" sz="2400" dirty="0" smtClean="0"/>
              <a:t>Objects, services, scheduler</a:t>
            </a:r>
          </a:p>
          <a:p>
            <a:r>
              <a:rPr lang="nl-NL" dirty="0" smtClean="0"/>
              <a:t>Task scheduling</a:t>
            </a:r>
          </a:p>
          <a:p>
            <a:pPr lvl="1"/>
            <a:r>
              <a:rPr lang="nl-NL" dirty="0" smtClean="0"/>
              <a:t>Preemptive, round-robin</a:t>
            </a:r>
          </a:p>
          <a:p>
            <a:r>
              <a:rPr lang="nl-NL" dirty="0" smtClean="0"/>
              <a:t>Key characteristics</a:t>
            </a:r>
          </a:p>
          <a:p>
            <a:pPr lvl="1"/>
            <a:r>
              <a:rPr lang="nl-NL" sz="2400" dirty="0" smtClean="0"/>
              <a:t>Reliable, predictable, high performance, compact, scalable</a:t>
            </a:r>
            <a:endParaRPr lang="nl-NL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45B559E-1C57-4C48-95B7-58AC0B90CCD1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days: interact with hardware directly</a:t>
            </a:r>
          </a:p>
          <a:p>
            <a:r>
              <a:rPr lang="en-US" dirty="0" smtClean="0"/>
              <a:t>Later: abstraction of underlying hardware</a:t>
            </a:r>
          </a:p>
          <a:p>
            <a:pPr lvl="1"/>
            <a:r>
              <a:rPr lang="en-US" dirty="0" smtClean="0"/>
              <a:t>General-Purpose OS:</a:t>
            </a:r>
          </a:p>
          <a:p>
            <a:pPr lvl="2"/>
            <a:r>
              <a:rPr lang="en-US" dirty="0" smtClean="0"/>
              <a:t>UNIX</a:t>
            </a:r>
          </a:p>
          <a:p>
            <a:pPr lvl="2"/>
            <a:r>
              <a:rPr lang="en-US" dirty="0" smtClean="0"/>
              <a:t>Windows</a:t>
            </a:r>
          </a:p>
          <a:p>
            <a:pPr lvl="1"/>
            <a:r>
              <a:rPr lang="en-US" dirty="0" smtClean="0"/>
              <a:t>Real-Time OS</a:t>
            </a:r>
          </a:p>
          <a:p>
            <a:pPr lvl="2"/>
            <a:r>
              <a:rPr lang="en-US" dirty="0" err="1" smtClean="0"/>
              <a:t>VxWorks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BE20179-51C4-4D5F-B58A-283C6758E085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94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Similarities GPOS &amp; RTOS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Multitasking</a:t>
            </a:r>
          </a:p>
          <a:p>
            <a:r>
              <a:rPr lang="en-US" dirty="0"/>
              <a:t>Resource Management</a:t>
            </a:r>
          </a:p>
          <a:p>
            <a:r>
              <a:rPr lang="en-US" dirty="0"/>
              <a:t>Provision of OS services to applications</a:t>
            </a:r>
          </a:p>
          <a:p>
            <a:r>
              <a:rPr lang="en-US" dirty="0"/>
              <a:t>Abstract hardware from </a:t>
            </a:r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0FA7CE0-CE0F-4DD7-8AA6-4E588D734958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32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</a:t>
            </a:r>
            <a:r>
              <a:rPr lang="en-US" dirty="0" smtClean="0"/>
              <a:t>RTOS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reliability</a:t>
            </a:r>
          </a:p>
          <a:p>
            <a:r>
              <a:rPr lang="en-US" dirty="0" smtClean="0"/>
              <a:t>Ability to scale up or down</a:t>
            </a:r>
          </a:p>
          <a:p>
            <a:r>
              <a:rPr lang="en-US" dirty="0" smtClean="0"/>
              <a:t>Faster performance</a:t>
            </a:r>
          </a:p>
          <a:p>
            <a:r>
              <a:rPr lang="en-US" dirty="0" smtClean="0"/>
              <a:t>Reduced memory requirements</a:t>
            </a:r>
          </a:p>
          <a:p>
            <a:r>
              <a:rPr lang="en-US" dirty="0" smtClean="0"/>
              <a:t>Scheduling policies tailored for real-time embedded systems</a:t>
            </a:r>
          </a:p>
          <a:p>
            <a:r>
              <a:rPr lang="en-US" dirty="0" smtClean="0"/>
              <a:t>Better portability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F9A00C5-F283-482C-A28E-E00D44DA6E19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0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Real-Time OS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that schedules execution in a timely manner, manages system resources, and provides a consistent foundation for developing application code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31AE979-609B-48FA-84D2-6C64BB0C69C1}" type="datetime1">
              <a:rPr lang="nl-NL" smtClean="0"/>
              <a:t>4-5-2012</a:t>
            </a:fld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18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Real-Time </a:t>
            </a:r>
            <a:r>
              <a:rPr lang="en-US" dirty="0" smtClean="0"/>
              <a:t>OS (2/2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Every RTOS:</a:t>
            </a:r>
          </a:p>
          <a:p>
            <a:r>
              <a:rPr lang="en-US" dirty="0" smtClean="0"/>
              <a:t>Kernel</a:t>
            </a:r>
          </a:p>
          <a:p>
            <a:pPr marL="0" indent="0">
              <a:buNone/>
            </a:pPr>
            <a:r>
              <a:rPr lang="en-US" dirty="0" smtClean="0"/>
              <a:t>Most RTOS kernels:</a:t>
            </a:r>
          </a:p>
          <a:p>
            <a:r>
              <a:rPr lang="en-US" dirty="0" smtClean="0"/>
              <a:t>Scheduler </a:t>
            </a:r>
          </a:p>
          <a:p>
            <a:r>
              <a:rPr lang="en-US" dirty="0" smtClean="0"/>
              <a:t>Objects </a:t>
            </a:r>
          </a:p>
          <a:p>
            <a:r>
              <a:rPr lang="en-US" dirty="0" smtClean="0"/>
              <a:t>Services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800"/>
            <a:ext cx="3857625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851FBDA-AE36-423F-A8C7-6469DE12EAD0}" type="datetime1">
              <a:rPr lang="nl-NL" smtClean="0"/>
              <a:t>4-5-2012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49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Scheduler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Provides the algorithms to determine which task executes when.</a:t>
            </a:r>
          </a:p>
          <a:p>
            <a:endParaRPr lang="nl-NL" dirty="0" smtClean="0"/>
          </a:p>
          <a:p>
            <a:r>
              <a:rPr lang="nl-NL" dirty="0" smtClean="0"/>
              <a:t>Scheduable entities</a:t>
            </a:r>
          </a:p>
          <a:p>
            <a:pPr lvl="1"/>
            <a:r>
              <a:rPr lang="nl-NL" dirty="0" smtClean="0"/>
              <a:t>Kernel objects that compete for execution time</a:t>
            </a:r>
            <a:endParaRPr lang="nl-NL" dirty="0"/>
          </a:p>
          <a:p>
            <a:r>
              <a:rPr lang="nl-NL" dirty="0" smtClean="0"/>
              <a:t>Task or Process</a:t>
            </a:r>
            <a:endParaRPr lang="nl-NL" dirty="0"/>
          </a:p>
          <a:p>
            <a:pPr lvl="1"/>
            <a:r>
              <a:rPr lang="nl-NL" dirty="0" smtClean="0"/>
              <a:t>Independent thread that contains independently scheduable instructions</a:t>
            </a:r>
          </a:p>
          <a:p>
            <a:pPr marL="269875" lvl="1" indent="0">
              <a:buNone/>
            </a:pPr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269875" lvl="1" indent="0">
              <a:buNone/>
            </a:pPr>
            <a:endParaRPr lang="nl-NL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1F55965-A3D3-45BB-9627-40124169239A}" type="datetime1">
              <a:rPr lang="nl-NL" smtClean="0"/>
              <a:t>4-5-2012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4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ability to handle multiple activities within set deadlines</a:t>
            </a:r>
          </a:p>
          <a:p>
            <a:r>
              <a:rPr lang="nl-NL" dirty="0" smtClean="0"/>
              <a:t>Threads might seem to be running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concurrently, however the kernel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dirty="0"/>
              <a:t>is interleaving them </a:t>
            </a:r>
            <a:r>
              <a:rPr lang="nl-NL" dirty="0" smtClean="0"/>
              <a:t>sequentially</a:t>
            </a:r>
          </a:p>
          <a:p>
            <a:r>
              <a:rPr lang="nl-NL" dirty="0" smtClean="0"/>
              <a:t>Based on scheduling algorythm</a:t>
            </a:r>
          </a:p>
          <a:p>
            <a:r>
              <a:rPr lang="nl-NL" dirty="0" smtClean="0"/>
              <a:t>More tasks = higher requirements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nl-NL" smtClean="0"/>
              <a:t>/ Mechanical Engineering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nl-NL" smtClean="0"/>
              <a:t>PAGE </a:t>
            </a:r>
            <a:fld id="{FFC8F59C-F68C-4E93-92AF-B7B08A2DB4F4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13F126D-DE1E-4679-9D57-791E37196284}" type="datetime1">
              <a:rPr lang="nl-NL" smtClean="0"/>
              <a:t>4-5-2012</a:t>
            </a:fld>
            <a:endParaRPr lang="nl-NL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2412678" cy="279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94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ange transparant">
  <a:themeElements>
    <a:clrScheme name="Orange transparant 1">
      <a:dk1>
        <a:srgbClr val="101073"/>
      </a:dk1>
      <a:lt1>
        <a:srgbClr val="0066CC"/>
      </a:lt1>
      <a:dk2>
        <a:srgbClr val="FFFFFF"/>
      </a:dk2>
      <a:lt2>
        <a:srgbClr val="FF9A00"/>
      </a:lt2>
      <a:accent1>
        <a:srgbClr val="00AEEF"/>
      </a:accent1>
      <a:accent2>
        <a:srgbClr val="D6004A"/>
      </a:accent2>
      <a:accent3>
        <a:srgbClr val="AAB8E2"/>
      </a:accent3>
      <a:accent4>
        <a:srgbClr val="0C0C61"/>
      </a:accent4>
      <a:accent5>
        <a:srgbClr val="AAD3F6"/>
      </a:accent5>
      <a:accent6>
        <a:srgbClr val="C20042"/>
      </a:accent6>
      <a:hlink>
        <a:srgbClr val="AD20AD"/>
      </a:hlink>
      <a:folHlink>
        <a:srgbClr val="7FC241"/>
      </a:folHlink>
    </a:clrScheme>
    <a:fontScheme name="Orange transpara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ange transparant 1">
        <a:dk1>
          <a:srgbClr val="101073"/>
        </a:dk1>
        <a:lt1>
          <a:srgbClr val="0066CC"/>
        </a:lt1>
        <a:dk2>
          <a:srgbClr val="FFFFFF"/>
        </a:dk2>
        <a:lt2>
          <a:srgbClr val="FF9A00"/>
        </a:lt2>
        <a:accent1>
          <a:srgbClr val="00AEEF"/>
        </a:accent1>
        <a:accent2>
          <a:srgbClr val="D6004A"/>
        </a:accent2>
        <a:accent3>
          <a:srgbClr val="AAB8E2"/>
        </a:accent3>
        <a:accent4>
          <a:srgbClr val="0C0C61"/>
        </a:accent4>
        <a:accent5>
          <a:srgbClr val="AAD3F6"/>
        </a:accent5>
        <a:accent6>
          <a:srgbClr val="C20042"/>
        </a:accent6>
        <a:hlink>
          <a:srgbClr val="AD20AD"/>
        </a:hlink>
        <a:folHlink>
          <a:srgbClr val="7FC24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range photo">
  <a:themeElements>
    <a:clrScheme name="Orange photo 1">
      <a:dk1>
        <a:srgbClr val="101073"/>
      </a:dk1>
      <a:lt1>
        <a:srgbClr val="0066CC"/>
      </a:lt1>
      <a:dk2>
        <a:srgbClr val="FFFFFF"/>
      </a:dk2>
      <a:lt2>
        <a:srgbClr val="FF9A00"/>
      </a:lt2>
      <a:accent1>
        <a:srgbClr val="00AEEF"/>
      </a:accent1>
      <a:accent2>
        <a:srgbClr val="D6004A"/>
      </a:accent2>
      <a:accent3>
        <a:srgbClr val="AAB8E2"/>
      </a:accent3>
      <a:accent4>
        <a:srgbClr val="0C0C61"/>
      </a:accent4>
      <a:accent5>
        <a:srgbClr val="AAD3F6"/>
      </a:accent5>
      <a:accent6>
        <a:srgbClr val="C20042"/>
      </a:accent6>
      <a:hlink>
        <a:srgbClr val="AD20AD"/>
      </a:hlink>
      <a:folHlink>
        <a:srgbClr val="7FC241"/>
      </a:folHlink>
    </a:clrScheme>
    <a:fontScheme name="Orange pho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ange photo 1">
        <a:dk1>
          <a:srgbClr val="101073"/>
        </a:dk1>
        <a:lt1>
          <a:srgbClr val="0066CC"/>
        </a:lt1>
        <a:dk2>
          <a:srgbClr val="FFFFFF"/>
        </a:dk2>
        <a:lt2>
          <a:srgbClr val="FF9A00"/>
        </a:lt2>
        <a:accent1>
          <a:srgbClr val="00AEEF"/>
        </a:accent1>
        <a:accent2>
          <a:srgbClr val="D6004A"/>
        </a:accent2>
        <a:accent3>
          <a:srgbClr val="AAB8E2"/>
        </a:accent3>
        <a:accent4>
          <a:srgbClr val="0C0C61"/>
        </a:accent4>
        <a:accent5>
          <a:srgbClr val="AAD3F6"/>
        </a:accent5>
        <a:accent6>
          <a:srgbClr val="C20042"/>
        </a:accent6>
        <a:hlink>
          <a:srgbClr val="AD20AD"/>
        </a:hlink>
        <a:folHlink>
          <a:srgbClr val="7FC24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ange bullets">
  <a:themeElements>
    <a:clrScheme name="Orange bullets 1">
      <a:dk1>
        <a:srgbClr val="101073"/>
      </a:dk1>
      <a:lt1>
        <a:srgbClr val="0066CC"/>
      </a:lt1>
      <a:dk2>
        <a:srgbClr val="FFFFFF"/>
      </a:dk2>
      <a:lt2>
        <a:srgbClr val="FF9A00"/>
      </a:lt2>
      <a:accent1>
        <a:srgbClr val="00AEEF"/>
      </a:accent1>
      <a:accent2>
        <a:srgbClr val="D6004A"/>
      </a:accent2>
      <a:accent3>
        <a:srgbClr val="AAB8E2"/>
      </a:accent3>
      <a:accent4>
        <a:srgbClr val="0C0C61"/>
      </a:accent4>
      <a:accent5>
        <a:srgbClr val="AAD3F6"/>
      </a:accent5>
      <a:accent6>
        <a:srgbClr val="C20042"/>
      </a:accent6>
      <a:hlink>
        <a:srgbClr val="AD20AD"/>
      </a:hlink>
      <a:folHlink>
        <a:srgbClr val="7FC241"/>
      </a:folHlink>
    </a:clrScheme>
    <a:fontScheme name="Orange bulle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ange bullets 1">
        <a:dk1>
          <a:srgbClr val="101073"/>
        </a:dk1>
        <a:lt1>
          <a:srgbClr val="0066CC"/>
        </a:lt1>
        <a:dk2>
          <a:srgbClr val="FFFFFF"/>
        </a:dk2>
        <a:lt2>
          <a:srgbClr val="FF9A00"/>
        </a:lt2>
        <a:accent1>
          <a:srgbClr val="00AEEF"/>
        </a:accent1>
        <a:accent2>
          <a:srgbClr val="D6004A"/>
        </a:accent2>
        <a:accent3>
          <a:srgbClr val="AAB8E2"/>
        </a:accent3>
        <a:accent4>
          <a:srgbClr val="0C0C61"/>
        </a:accent4>
        <a:accent5>
          <a:srgbClr val="AAD3F6"/>
        </a:accent5>
        <a:accent6>
          <a:srgbClr val="C20042"/>
        </a:accent6>
        <a:hlink>
          <a:srgbClr val="AD20AD"/>
        </a:hlink>
        <a:folHlink>
          <a:srgbClr val="7FC24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TUe standard orange</Template>
  <TotalTime>98</TotalTime>
  <Words>720</Words>
  <Application>Microsoft Office PowerPoint</Application>
  <PresentationFormat>On-screen Show (4:3)</PresentationFormat>
  <Paragraphs>234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Orange transparant</vt:lpstr>
      <vt:lpstr>Orange photo</vt:lpstr>
      <vt:lpstr>Orange bullets</vt:lpstr>
      <vt:lpstr>Embedded Motion Control 4K450</vt:lpstr>
      <vt:lpstr>Introduction</vt:lpstr>
      <vt:lpstr>History of Operating Systems</vt:lpstr>
      <vt:lpstr>Similarities GPOS &amp; RTOS</vt:lpstr>
      <vt:lpstr>Differences RTOS</vt:lpstr>
      <vt:lpstr>Defining Real-Time OS (1/2)</vt:lpstr>
      <vt:lpstr>Defining Real-Time OS (2/2)</vt:lpstr>
      <vt:lpstr>The Scheduler</vt:lpstr>
      <vt:lpstr>Multitasking</vt:lpstr>
      <vt:lpstr>The Context Switch</vt:lpstr>
      <vt:lpstr>The Dispatcher</vt:lpstr>
      <vt:lpstr>Scheduling algorithms</vt:lpstr>
      <vt:lpstr>Objects</vt:lpstr>
      <vt:lpstr>Services</vt:lpstr>
      <vt:lpstr>Key Characteristics of an RTOS</vt:lpstr>
      <vt:lpstr>Key Characteristics of an RTOS</vt:lpstr>
      <vt:lpstr>Key Characteristics of an RTOS</vt:lpstr>
      <vt:lpstr>Key Characteristics of an RTOS</vt:lpstr>
      <vt:lpstr>Key Characteristics of an RTOS</vt:lpstr>
      <vt:lpstr>Key Characteristics of an RTOS</vt:lpstr>
      <vt:lpstr>Summary</vt:lpstr>
    </vt:vector>
  </TitlesOfParts>
  <Company>TU/e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Motion Control</dc:title>
  <dc:creator>Dautzenberg, T.H.A.</dc:creator>
  <cp:lastModifiedBy>Sleegers B</cp:lastModifiedBy>
  <cp:revision>16</cp:revision>
  <dcterms:created xsi:type="dcterms:W3CDTF">2012-05-04T08:58:15Z</dcterms:created>
  <dcterms:modified xsi:type="dcterms:W3CDTF">2012-05-04T13:10:32Z</dcterms:modified>
</cp:coreProperties>
</file>